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1" r:id="rId5"/>
    <p:sldId id="262" r:id="rId6"/>
    <p:sldId id="263" r:id="rId7"/>
    <p:sldId id="264" r:id="rId8"/>
    <p:sldId id="265" r:id="rId9"/>
    <p:sldId id="266" r:id="rId10"/>
    <p:sldId id="267" r:id="rId11"/>
    <p:sldId id="268" r:id="rId12"/>
    <p:sldId id="259" r:id="rId13"/>
    <p:sldId id="260" r:id="rId14"/>
    <p:sldId id="283" r:id="rId15"/>
    <p:sldId id="284" r:id="rId16"/>
    <p:sldId id="285" r:id="rId17"/>
    <p:sldId id="287" r:id="rId18"/>
    <p:sldId id="269" r:id="rId19"/>
    <p:sldId id="282" r:id="rId20"/>
    <p:sldId id="275" r:id="rId21"/>
    <p:sldId id="276" r:id="rId22"/>
    <p:sldId id="277" r:id="rId23"/>
    <p:sldId id="270" r:id="rId24"/>
    <p:sldId id="272" r:id="rId25"/>
    <p:sldId id="271" r:id="rId26"/>
    <p:sldId id="273" r:id="rId27"/>
    <p:sldId id="274" r:id="rId28"/>
    <p:sldId id="278" r:id="rId29"/>
    <p:sldId id="279" r:id="rId30"/>
    <p:sldId id="280" r:id="rId31"/>
    <p:sldId id="286" r:id="rId32"/>
    <p:sldId id="28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64" autoAdjust="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204124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D20B88A-264A-42B7-A628-CD6956D9B69F}" type="datetimeFigureOut">
              <a:rPr lang="en-US" smtClean="0"/>
              <a:t>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290506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72907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9437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558625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700485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692223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4023645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14746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5485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2467649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D20B88A-264A-42B7-A628-CD6956D9B69F}" type="datetimeFigureOut">
              <a:rPr lang="en-US" smtClean="0"/>
              <a:t>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58440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D20B88A-264A-42B7-A628-CD6956D9B69F}" type="datetimeFigureOut">
              <a:rPr lang="en-US" smtClean="0"/>
              <a:t>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2251317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9897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4171322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3D20B88A-264A-42B7-A628-CD6956D9B69F}" type="datetimeFigureOut">
              <a:rPr lang="en-US" smtClean="0"/>
              <a:t>2/12/2021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308950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3D20B88A-264A-42B7-A628-CD6956D9B69F}" type="datetimeFigureOut">
              <a:rPr lang="en-US" smtClean="0"/>
              <a:t>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BC462-043C-4EC4-9BA5-402F32A4B0D4}" type="slidenum">
              <a:rPr lang="en-US" smtClean="0"/>
              <a:t>‹Nº›</a:t>
            </a:fld>
            <a:endParaRPr lang="en-US"/>
          </a:p>
        </p:txBody>
      </p:sp>
    </p:spTree>
    <p:extLst>
      <p:ext uri="{BB962C8B-B14F-4D97-AF65-F5344CB8AC3E}">
        <p14:creationId xmlns:p14="http://schemas.microsoft.com/office/powerpoint/2010/main" val="1535170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D20B88A-264A-42B7-A628-CD6956D9B69F}" type="datetimeFigureOut">
              <a:rPr lang="en-US" smtClean="0"/>
              <a:t>2/12/2021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14BC462-043C-4EC4-9BA5-402F32A4B0D4}" type="slidenum">
              <a:rPr lang="en-US" smtClean="0"/>
              <a:t>‹Nº›</a:t>
            </a:fld>
            <a:endParaRPr lang="en-US"/>
          </a:p>
        </p:txBody>
      </p:sp>
    </p:spTree>
    <p:extLst>
      <p:ext uri="{BB962C8B-B14F-4D97-AF65-F5344CB8AC3E}">
        <p14:creationId xmlns:p14="http://schemas.microsoft.com/office/powerpoint/2010/main" val="71953060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bBC-nXj3Ng4" TargetMode="External"/><Relationship Id="rId2" Type="http://schemas.openxmlformats.org/officeDocument/2006/relationships/hyperlink" Target="https://www.youtube.com/watch?v=Gc2en3nHxA4&amp;feature=youtu.be"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74766" y="561703"/>
            <a:ext cx="11077303" cy="3108960"/>
          </a:xfrm>
        </p:spPr>
        <p:txBody>
          <a:bodyPr/>
          <a:lstStyle/>
          <a:p>
            <a:pPr algn="ctr"/>
            <a:r>
              <a:rPr lang="es-AR" b="1" u="sng" dirty="0" smtClean="0">
                <a:solidFill>
                  <a:srgbClr val="FF0000"/>
                </a:solidFill>
              </a:rPr>
              <a:t>Curso introductorio : </a:t>
            </a:r>
            <a:r>
              <a:rPr lang="es-AR" b="1" dirty="0" smtClean="0">
                <a:solidFill>
                  <a:srgbClr val="FF0000"/>
                </a:solidFill>
              </a:rPr>
              <a:t>“CRIPTOMONEDAS”</a:t>
            </a:r>
            <a:endParaRPr lang="en-US" b="1" dirty="0">
              <a:solidFill>
                <a:srgbClr val="FF0000"/>
              </a:solidFill>
            </a:endParaRPr>
          </a:p>
        </p:txBody>
      </p:sp>
      <p:sp>
        <p:nvSpPr>
          <p:cNvPr id="3" name="Subtítulo 2"/>
          <p:cNvSpPr>
            <a:spLocks noGrp="1"/>
          </p:cNvSpPr>
          <p:nvPr>
            <p:ph type="subTitle" idx="1"/>
          </p:nvPr>
        </p:nvSpPr>
        <p:spPr>
          <a:xfrm>
            <a:off x="3762103" y="4777381"/>
            <a:ext cx="8307976" cy="861420"/>
          </a:xfrm>
        </p:spPr>
        <p:txBody>
          <a:bodyPr/>
          <a:lstStyle/>
          <a:p>
            <a:pPr algn="r"/>
            <a:r>
              <a:rPr lang="es-AR" b="1" dirty="0" smtClean="0"/>
              <a:t>¿Cómo iniciarse en la </a:t>
            </a:r>
            <a:r>
              <a:rPr lang="es-AR" b="1" dirty="0" err="1" smtClean="0"/>
              <a:t>Cripto</a:t>
            </a:r>
            <a:r>
              <a:rPr lang="es-AR" b="1" dirty="0" smtClean="0"/>
              <a:t>/economía?</a:t>
            </a:r>
            <a:endParaRPr lang="en-US" b="1" dirty="0"/>
          </a:p>
        </p:txBody>
      </p:sp>
    </p:spTree>
    <p:extLst>
      <p:ext uri="{BB962C8B-B14F-4D97-AF65-F5344CB8AC3E}">
        <p14:creationId xmlns:p14="http://schemas.microsoft.com/office/powerpoint/2010/main" val="13739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91440" y="-166831"/>
            <a:ext cx="11982685" cy="7024831"/>
          </a:xfrm>
          <a:prstGeom prst="rect">
            <a:avLst/>
          </a:prstGeom>
        </p:spPr>
      </p:pic>
    </p:spTree>
    <p:extLst>
      <p:ext uri="{BB962C8B-B14F-4D97-AF65-F5344CB8AC3E}">
        <p14:creationId xmlns:p14="http://schemas.microsoft.com/office/powerpoint/2010/main" val="4061404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38542"/>
            <a:ext cx="11641983" cy="6622222"/>
          </a:xfrm>
          <a:prstGeom prst="rect">
            <a:avLst/>
          </a:prstGeom>
        </p:spPr>
      </p:pic>
    </p:spTree>
    <p:extLst>
      <p:ext uri="{BB962C8B-B14F-4D97-AF65-F5344CB8AC3E}">
        <p14:creationId xmlns:p14="http://schemas.microsoft.com/office/powerpoint/2010/main" val="1810313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49086" y="0"/>
            <a:ext cx="9442579" cy="6609806"/>
          </a:xfrm>
          <a:prstGeom prst="rect">
            <a:avLst/>
          </a:prstGeom>
        </p:spPr>
      </p:pic>
    </p:spTree>
    <p:extLst>
      <p:ext uri="{BB962C8B-B14F-4D97-AF65-F5344CB8AC3E}">
        <p14:creationId xmlns:p14="http://schemas.microsoft.com/office/powerpoint/2010/main" val="207111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965269" y="862149"/>
            <a:ext cx="7471954" cy="1477328"/>
          </a:xfrm>
          <a:prstGeom prst="rect">
            <a:avLst/>
          </a:prstGeom>
          <a:noFill/>
        </p:spPr>
        <p:txBody>
          <a:bodyPr wrap="square" rtlCol="0">
            <a:spAutoFit/>
          </a:bodyPr>
          <a:lstStyle/>
          <a:p>
            <a:r>
              <a:rPr lang="es-AR" dirty="0" smtClean="0"/>
              <a:t>En este cuadro comparativo podemos observar a simple vista como </a:t>
            </a:r>
            <a:r>
              <a:rPr lang="es-AR" dirty="0" err="1" smtClean="0"/>
              <a:t>Bitcoin</a:t>
            </a:r>
            <a:r>
              <a:rPr lang="es-AR" dirty="0" smtClean="0"/>
              <a:t> cumple con la mayoría de las características propias del dinero.  A pesar de que es la primera </a:t>
            </a:r>
            <a:r>
              <a:rPr lang="es-AR" dirty="0" err="1" smtClean="0"/>
              <a:t>criptomoneda</a:t>
            </a:r>
            <a:r>
              <a:rPr lang="es-AR" dirty="0" smtClean="0"/>
              <a:t> </a:t>
            </a:r>
            <a:r>
              <a:rPr lang="es-AR" dirty="0" err="1" smtClean="0"/>
              <a:t>exitosae</a:t>
            </a:r>
            <a:r>
              <a:rPr lang="es-AR" dirty="0" smtClean="0"/>
              <a:t> y que existe desde hace tan solo 12 años ya supera al oro y al dinero </a:t>
            </a:r>
            <a:r>
              <a:rPr lang="es-AR" dirty="0" err="1" smtClean="0"/>
              <a:t>fiat</a:t>
            </a:r>
            <a:r>
              <a:rPr lang="es-AR" dirty="0" smtClean="0"/>
              <a:t>.</a:t>
            </a:r>
          </a:p>
        </p:txBody>
      </p:sp>
    </p:spTree>
    <p:extLst>
      <p:ext uri="{BB962C8B-B14F-4D97-AF65-F5344CB8AC3E}">
        <p14:creationId xmlns:p14="http://schemas.microsoft.com/office/powerpoint/2010/main" val="2736226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053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900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0"/>
            <a:ext cx="12192000" cy="6858000"/>
          </a:xfrm>
          <a:prstGeom prst="rect">
            <a:avLst/>
          </a:prstGeom>
        </p:spPr>
      </p:pic>
    </p:spTree>
    <p:extLst>
      <p:ext uri="{BB962C8B-B14F-4D97-AF65-F5344CB8AC3E}">
        <p14:creationId xmlns:p14="http://schemas.microsoft.com/office/powerpoint/2010/main" val="383681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29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83772" y="692331"/>
            <a:ext cx="8895805" cy="6740307"/>
          </a:xfrm>
          <a:prstGeom prst="rect">
            <a:avLst/>
          </a:prstGeom>
          <a:noFill/>
        </p:spPr>
        <p:txBody>
          <a:bodyPr wrap="square" rtlCol="0">
            <a:spAutoFit/>
          </a:bodyPr>
          <a:lstStyle/>
          <a:p>
            <a:r>
              <a:rPr lang="es-AR" dirty="0" err="1" smtClean="0"/>
              <a:t>Origenes</a:t>
            </a:r>
            <a:r>
              <a:rPr lang="es-AR" dirty="0" smtClean="0"/>
              <a:t> de </a:t>
            </a:r>
            <a:r>
              <a:rPr lang="es-AR" dirty="0" err="1" smtClean="0"/>
              <a:t>Bitcoin</a:t>
            </a:r>
            <a:endParaRPr lang="es-AR" dirty="0" smtClean="0"/>
          </a:p>
          <a:p>
            <a:r>
              <a:rPr lang="es-AR" dirty="0" smtClean="0"/>
              <a:t>Contexto histórico en el que </a:t>
            </a:r>
            <a:r>
              <a:rPr lang="es-AR" dirty="0" err="1" smtClean="0"/>
              <a:t>surgío</a:t>
            </a:r>
            <a:endParaRPr lang="es-AR" dirty="0" smtClean="0"/>
          </a:p>
          <a:p>
            <a:r>
              <a:rPr lang="es-AR" dirty="0" smtClean="0"/>
              <a:t>Que es el libro Blanco o White </a:t>
            </a:r>
            <a:r>
              <a:rPr lang="es-AR" dirty="0" err="1" smtClean="0"/>
              <a:t>paper</a:t>
            </a:r>
            <a:endParaRPr lang="es-AR" dirty="0" smtClean="0"/>
          </a:p>
          <a:p>
            <a:r>
              <a:rPr lang="es-AR" dirty="0" smtClean="0"/>
              <a:t>Bloque Génesis</a:t>
            </a:r>
            <a:endParaRPr lang="es-AR" dirty="0"/>
          </a:p>
          <a:p>
            <a:r>
              <a:rPr lang="es-AR" dirty="0" err="1" smtClean="0"/>
              <a:t>Caracteristicas</a:t>
            </a:r>
            <a:r>
              <a:rPr lang="es-AR" dirty="0" smtClean="0"/>
              <a:t> de </a:t>
            </a:r>
            <a:r>
              <a:rPr lang="es-AR" dirty="0" err="1" smtClean="0"/>
              <a:t>Bitcoin</a:t>
            </a:r>
            <a:endParaRPr lang="es-AR" dirty="0" smtClean="0"/>
          </a:p>
          <a:p>
            <a:r>
              <a:rPr lang="es-AR" dirty="0" smtClean="0"/>
              <a:t>Quien es </a:t>
            </a:r>
            <a:r>
              <a:rPr lang="es-AR" dirty="0" err="1" smtClean="0"/>
              <a:t>Satoshi</a:t>
            </a:r>
            <a:r>
              <a:rPr lang="es-AR" dirty="0" smtClean="0"/>
              <a:t> </a:t>
            </a:r>
            <a:r>
              <a:rPr lang="es-AR" dirty="0" err="1" smtClean="0"/>
              <a:t>Nakamoto</a:t>
            </a:r>
            <a:endParaRPr lang="es-AR" dirty="0" smtClean="0"/>
          </a:p>
          <a:p>
            <a:r>
              <a:rPr lang="es-AR" dirty="0" smtClean="0"/>
              <a:t>Hitos</a:t>
            </a:r>
          </a:p>
          <a:p>
            <a:r>
              <a:rPr lang="es-AR" dirty="0" smtClean="0"/>
              <a:t>El </a:t>
            </a:r>
            <a:r>
              <a:rPr lang="es-AR" dirty="0" err="1" smtClean="0"/>
              <a:t>Bitcoin</a:t>
            </a:r>
            <a:r>
              <a:rPr lang="es-AR" dirty="0" smtClean="0"/>
              <a:t> Pizza Day</a:t>
            </a:r>
          </a:p>
          <a:p>
            <a:r>
              <a:rPr lang="es-AR" dirty="0" err="1" smtClean="0"/>
              <a:t>Silk</a:t>
            </a:r>
            <a:r>
              <a:rPr lang="es-AR" dirty="0" smtClean="0"/>
              <a:t> Road </a:t>
            </a:r>
          </a:p>
          <a:p>
            <a:r>
              <a:rPr lang="es-AR" dirty="0" smtClean="0"/>
              <a:t>Fundamentos de </a:t>
            </a:r>
            <a:r>
              <a:rPr lang="es-AR" dirty="0" err="1" smtClean="0"/>
              <a:t>Bitcoin</a:t>
            </a:r>
            <a:endParaRPr lang="es-AR" dirty="0" smtClean="0"/>
          </a:p>
          <a:p>
            <a:r>
              <a:rPr lang="es-AR" dirty="0" smtClean="0"/>
              <a:t>Mecanismo de Consenso</a:t>
            </a:r>
          </a:p>
          <a:p>
            <a:r>
              <a:rPr lang="es-AR" dirty="0" smtClean="0"/>
              <a:t>Criptografía de la clave pública</a:t>
            </a:r>
          </a:p>
          <a:p>
            <a:r>
              <a:rPr lang="es-AR" dirty="0" smtClean="0"/>
              <a:t>Que es el </a:t>
            </a:r>
            <a:r>
              <a:rPr lang="es-AR" dirty="0" err="1" smtClean="0"/>
              <a:t>Proof</a:t>
            </a:r>
            <a:r>
              <a:rPr lang="es-AR" dirty="0" smtClean="0"/>
              <a:t> of </a:t>
            </a:r>
            <a:r>
              <a:rPr lang="es-AR" dirty="0" err="1" smtClean="0"/>
              <a:t>work</a:t>
            </a:r>
            <a:r>
              <a:rPr lang="es-AR" dirty="0" smtClean="0"/>
              <a:t> y que se diferencia del </a:t>
            </a:r>
            <a:r>
              <a:rPr lang="es-AR" dirty="0" err="1" smtClean="0"/>
              <a:t>Proof</a:t>
            </a:r>
            <a:r>
              <a:rPr lang="es-AR" dirty="0" smtClean="0"/>
              <a:t> of </a:t>
            </a:r>
            <a:r>
              <a:rPr lang="es-AR" dirty="0" err="1"/>
              <a:t>S</a:t>
            </a:r>
            <a:r>
              <a:rPr lang="es-AR" dirty="0" err="1" smtClean="0"/>
              <a:t>take</a:t>
            </a:r>
            <a:r>
              <a:rPr lang="es-AR" dirty="0" smtClean="0"/>
              <a:t>.</a:t>
            </a:r>
          </a:p>
          <a:p>
            <a:r>
              <a:rPr lang="es-AR" dirty="0" err="1" smtClean="0"/>
              <a:t>Blockchain</a:t>
            </a:r>
            <a:endParaRPr lang="es-AR" dirty="0" smtClean="0"/>
          </a:p>
          <a:p>
            <a:r>
              <a:rPr lang="es-MX" dirty="0"/>
              <a:t>Como su nombre lo indica, '</a:t>
            </a:r>
            <a:r>
              <a:rPr lang="es-MX" b="1" dirty="0" err="1"/>
              <a:t>blockchain</a:t>
            </a:r>
            <a:r>
              <a:rPr lang="es-MX" dirty="0"/>
              <a:t>' es una cadena de bloques, los cuales contienen información codificada de una transacción en la red. ... La </a:t>
            </a:r>
            <a:r>
              <a:rPr lang="es-MX" b="1" dirty="0"/>
              <a:t>tecnología</a:t>
            </a:r>
            <a:r>
              <a:rPr lang="es-MX" dirty="0"/>
              <a:t> '</a:t>
            </a:r>
            <a:r>
              <a:rPr lang="es-MX" b="1" dirty="0" err="1"/>
              <a:t>blockchain</a:t>
            </a:r>
            <a:r>
              <a:rPr lang="es-MX" dirty="0"/>
              <a:t>' propone un nuevo modelo en el </a:t>
            </a:r>
            <a:r>
              <a:rPr lang="es-MX" b="1" dirty="0"/>
              <a:t>que</a:t>
            </a:r>
            <a:r>
              <a:rPr lang="es-MX" dirty="0"/>
              <a:t> la red de nodos verifica la autenticidad de la </a:t>
            </a:r>
            <a:r>
              <a:rPr lang="es-MX" dirty="0" smtClean="0"/>
              <a:t>operación.</a:t>
            </a:r>
            <a:r>
              <a:rPr lang="es-MX" b="1" dirty="0"/>
              <a:t> </a:t>
            </a:r>
            <a:endParaRPr lang="es-MX" b="1" dirty="0" smtClean="0"/>
          </a:p>
          <a:p>
            <a:r>
              <a:rPr lang="es-MX" b="1" dirty="0" err="1" smtClean="0"/>
              <a:t>Blockchain</a:t>
            </a:r>
            <a:r>
              <a:rPr lang="es-MX" dirty="0"/>
              <a:t> permite verificar, validar, rastrear y almacenar todo tipo de información, desde certificados digitales, sistemas de votación democráticos, servicios de logística y mensajería, contratos inteligentes y, por supuesto dinero y transacciones financieras.</a:t>
            </a:r>
            <a:endParaRPr lang="es-MX" dirty="0" smtClean="0"/>
          </a:p>
          <a:p>
            <a:endParaRPr lang="es-AR" dirty="0" smtClean="0"/>
          </a:p>
          <a:p>
            <a:endParaRPr lang="es-AR" dirty="0" smtClean="0"/>
          </a:p>
        </p:txBody>
      </p:sp>
    </p:spTree>
    <p:extLst>
      <p:ext uri="{BB962C8B-B14F-4D97-AF65-F5344CB8AC3E}">
        <p14:creationId xmlns:p14="http://schemas.microsoft.com/office/powerpoint/2010/main" val="299742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961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	</a:t>
            </a:r>
            <a:r>
              <a:rPr lang="es-AR" dirty="0" smtClean="0"/>
              <a:t>¿Qué es una CRIPTOMONEDA?</a:t>
            </a:r>
            <a:endParaRPr lang="en-US" dirty="0"/>
          </a:p>
        </p:txBody>
      </p:sp>
      <p:sp>
        <p:nvSpPr>
          <p:cNvPr id="3" name="Marcador de contenido 2"/>
          <p:cNvSpPr>
            <a:spLocks noGrp="1"/>
          </p:cNvSpPr>
          <p:nvPr>
            <p:ph idx="1"/>
          </p:nvPr>
        </p:nvSpPr>
        <p:spPr/>
        <p:txBody>
          <a:bodyPr/>
          <a:lstStyle/>
          <a:p>
            <a:r>
              <a:rPr lang="es-MX" dirty="0"/>
              <a:t>Es una moneda digital o virtual diseñada </a:t>
            </a:r>
            <a:r>
              <a:rPr lang="es-MX" b="1" dirty="0"/>
              <a:t>para</a:t>
            </a:r>
            <a:r>
              <a:rPr lang="es-MX" dirty="0"/>
              <a:t> funcionar como medio de intercambio. Utiliza criptografía </a:t>
            </a:r>
            <a:r>
              <a:rPr lang="es-MX" b="1" dirty="0"/>
              <a:t>para</a:t>
            </a:r>
            <a:r>
              <a:rPr lang="es-MX" dirty="0"/>
              <a:t> asegurar y verificar transacciones, así como </a:t>
            </a:r>
            <a:r>
              <a:rPr lang="es-MX" b="1" dirty="0"/>
              <a:t>para</a:t>
            </a:r>
            <a:r>
              <a:rPr lang="es-MX" dirty="0"/>
              <a:t> controlar la creación de nuevas unidades de una </a:t>
            </a:r>
            <a:r>
              <a:rPr lang="es-MX" b="1" dirty="0" err="1"/>
              <a:t>criptomoneda</a:t>
            </a:r>
            <a:r>
              <a:rPr lang="es-MX" dirty="0"/>
              <a:t> particular</a:t>
            </a:r>
            <a:r>
              <a:rPr lang="es-MX" dirty="0" smtClean="0"/>
              <a:t>.</a:t>
            </a:r>
          </a:p>
          <a:p>
            <a:r>
              <a:rPr lang="es-MX" dirty="0"/>
              <a:t>La </a:t>
            </a:r>
            <a:r>
              <a:rPr lang="es-MX" b="1" dirty="0"/>
              <a:t>criptografía</a:t>
            </a:r>
            <a:r>
              <a:rPr lang="es-MX" dirty="0"/>
              <a:t> (del griego </a:t>
            </a:r>
            <a:r>
              <a:rPr lang="es-MX" dirty="0" err="1"/>
              <a:t>κρύ</a:t>
            </a:r>
            <a:r>
              <a:rPr lang="es-MX" dirty="0"/>
              <a:t>πτos (kryptós), «secreto», y γραφή (graphé), «grafo» o «escritura», literalmente «escritura secreta») se ha definido, tradicionalmente, como el ámbito de la criptología que se ocupa de las técnicas de cifrado o codificado destinadas a alterar las representaciones lingüísticas de ciertos</a:t>
            </a:r>
            <a:endParaRPr lang="es-MX" dirty="0" smtClean="0"/>
          </a:p>
          <a:p>
            <a:endParaRPr lang="es-MX" dirty="0"/>
          </a:p>
          <a:p>
            <a:pPr marL="0" indent="0">
              <a:buNone/>
            </a:pPr>
            <a:endParaRPr lang="en-US" dirty="0"/>
          </a:p>
        </p:txBody>
      </p:sp>
    </p:spTree>
    <p:extLst>
      <p:ext uri="{BB962C8B-B14F-4D97-AF65-F5344CB8AC3E}">
        <p14:creationId xmlns:p14="http://schemas.microsoft.com/office/powerpoint/2010/main" val="2147113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0" y="1166843"/>
            <a:ext cx="6096000" cy="4247317"/>
          </a:xfrm>
          <a:prstGeom prst="rect">
            <a:avLst/>
          </a:prstGeom>
        </p:spPr>
        <p:txBody>
          <a:bodyPr>
            <a:spAutoFit/>
          </a:bodyPr>
          <a:lstStyle/>
          <a:p>
            <a:r>
              <a:rPr lang="es-MX" b="1" dirty="0"/>
              <a:t>Criptografía de clave pública</a:t>
            </a:r>
            <a:r>
              <a:rPr lang="es-MX" dirty="0"/>
              <a:t>, que también se conoce como criptografía asimétrica, es un sistema que utiliza pares de claves para cifrar y autenticar información. Una clave en el par es una clave pública que, como su nombre lo indica, puede distribuirse ampliamente sin afectar la seguridad. La segunda clave en el par es una clave privada que solo es conocida por el propietario</a:t>
            </a:r>
            <a:r>
              <a:rPr lang="es-MX" dirty="0" smtClean="0"/>
              <a:t>.</a:t>
            </a:r>
          </a:p>
          <a:p>
            <a:r>
              <a:rPr lang="es-MX" dirty="0"/>
              <a:t>En </a:t>
            </a:r>
            <a:r>
              <a:rPr lang="es-MX" b="1" dirty="0" err="1"/>
              <a:t>Blockchain</a:t>
            </a:r>
            <a:r>
              <a:rPr lang="es-MX" dirty="0"/>
              <a:t> un algoritmo de </a:t>
            </a:r>
            <a:r>
              <a:rPr lang="es-MX" b="1" dirty="0"/>
              <a:t>consenso</a:t>
            </a:r>
            <a:r>
              <a:rPr lang="es-MX" dirty="0"/>
              <a:t> es el </a:t>
            </a:r>
            <a:r>
              <a:rPr lang="es-MX" b="1" dirty="0"/>
              <a:t>mecanismo</a:t>
            </a:r>
            <a:r>
              <a:rPr lang="es-MX" dirty="0"/>
              <a:t> usado, por una red </a:t>
            </a:r>
            <a:r>
              <a:rPr lang="es-MX" b="1" dirty="0" err="1"/>
              <a:t>Blockchain</a:t>
            </a:r>
            <a:r>
              <a:rPr lang="es-MX" dirty="0"/>
              <a:t>, para seleccionar el estado correcto de un registro después de realizar una transacción. De esta manera lo que indique el algoritmo de </a:t>
            </a:r>
            <a:r>
              <a:rPr lang="es-MX" b="1" dirty="0"/>
              <a:t>consenso</a:t>
            </a:r>
            <a:r>
              <a:rPr lang="es-MX" dirty="0"/>
              <a:t> se convierte en la verdad que todos los nodos deben seguir.</a:t>
            </a:r>
            <a:endParaRPr lang="es-MX" b="0" i="0" dirty="0">
              <a:solidFill>
                <a:srgbClr val="222222"/>
              </a:solidFill>
              <a:effectLst/>
              <a:latin typeface="Roboto"/>
            </a:endParaRPr>
          </a:p>
        </p:txBody>
      </p:sp>
    </p:spTree>
    <p:extLst>
      <p:ext uri="{BB962C8B-B14F-4D97-AF65-F5344CB8AC3E}">
        <p14:creationId xmlns:p14="http://schemas.microsoft.com/office/powerpoint/2010/main" val="287368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48691" y="418190"/>
            <a:ext cx="6096000" cy="6463308"/>
          </a:xfrm>
          <a:prstGeom prst="rect">
            <a:avLst/>
          </a:prstGeom>
        </p:spPr>
        <p:txBody>
          <a:bodyPr>
            <a:spAutoFit/>
          </a:bodyPr>
          <a:lstStyle/>
          <a:p>
            <a:r>
              <a:rPr lang="es-MX" b="1" dirty="0">
                <a:latin typeface="Open Sans"/>
              </a:rPr>
              <a:t>El protocolo de Prueba de Trabajo o </a:t>
            </a:r>
            <a:r>
              <a:rPr lang="es-MX" b="1" dirty="0" err="1">
                <a:latin typeface="Open Sans"/>
              </a:rPr>
              <a:t>Proof</a:t>
            </a:r>
            <a:r>
              <a:rPr lang="es-MX" b="1" dirty="0">
                <a:latin typeface="Open Sans"/>
              </a:rPr>
              <a:t> of </a:t>
            </a:r>
            <a:r>
              <a:rPr lang="es-MX" b="1" dirty="0" err="1">
                <a:latin typeface="Open Sans"/>
              </a:rPr>
              <a:t>Work</a:t>
            </a:r>
            <a:r>
              <a:rPr lang="es-MX" b="1" dirty="0">
                <a:latin typeface="Open Sans"/>
              </a:rPr>
              <a:t>, es el más conocido y antiguo protocolo de consenso que consiste en que las partes de una red realicen con éxito un trabajo computacionalmente costoso para acceder a los recursos de dicha red. </a:t>
            </a:r>
            <a:endParaRPr lang="es-MX" b="1" dirty="0" smtClean="0">
              <a:latin typeface="Open Sans"/>
            </a:endParaRPr>
          </a:p>
          <a:p>
            <a:r>
              <a:rPr lang="es-MX" dirty="0"/>
              <a:t/>
            </a:r>
            <a:br>
              <a:rPr lang="es-MX" dirty="0"/>
            </a:br>
            <a:r>
              <a:rPr lang="es-MX" dirty="0" smtClean="0"/>
              <a:t>El </a:t>
            </a:r>
            <a:r>
              <a:rPr lang="es-MX" dirty="0"/>
              <a:t>protocolo de </a:t>
            </a:r>
            <a:r>
              <a:rPr lang="es-MX" b="1" dirty="0"/>
              <a:t>Prueba de Trabajo</a:t>
            </a:r>
            <a:r>
              <a:rPr lang="es-MX" dirty="0"/>
              <a:t>, nos sirve para evitar ciertos comportamientos indeseados en una red. Su nombre proviene del inglés </a:t>
            </a:r>
            <a:r>
              <a:rPr lang="es-MX" b="1" dirty="0" err="1"/>
              <a:t>Proof</a:t>
            </a:r>
            <a:r>
              <a:rPr lang="es-MX" b="1" dirty="0"/>
              <a:t> of </a:t>
            </a:r>
            <a:r>
              <a:rPr lang="es-MX" b="1" dirty="0" err="1"/>
              <a:t>Work</a:t>
            </a:r>
            <a:r>
              <a:rPr lang="es-MX" b="1" dirty="0"/>
              <a:t> (</a:t>
            </a:r>
            <a:r>
              <a:rPr lang="es-MX" b="1" dirty="0" err="1"/>
              <a:t>PoW</a:t>
            </a:r>
            <a:r>
              <a:rPr lang="es-MX" b="1" dirty="0"/>
              <a:t>)</a:t>
            </a:r>
            <a:r>
              <a:rPr lang="es-MX" dirty="0"/>
              <a:t>. Este protocolo </a:t>
            </a:r>
            <a:r>
              <a:rPr lang="es-MX" b="1" dirty="0"/>
              <a:t>funciona bajo el concepto de requerir un trabajo al cliente, que luego es verificado por la red</a:t>
            </a:r>
            <a:r>
              <a:rPr lang="es-MX" dirty="0"/>
              <a:t>. Normalmente el trabajo solicitado, consiste en realizar complejas operaciones de cómputo.</a:t>
            </a:r>
          </a:p>
          <a:p>
            <a:r>
              <a:rPr lang="es-MX" dirty="0"/>
              <a:t>Estas operaciones que luego son verificadas por la red. Una vez que son aprobadas, se da acceso al cliente para que use los recursos de la misma. Con ello se busca </a:t>
            </a:r>
            <a:r>
              <a:rPr lang="es-MX" b="1" dirty="0"/>
              <a:t>impedir que clientes maliciosos puedan consumir todos los recursos de forma incontrolada</a:t>
            </a:r>
            <a:r>
              <a:rPr lang="es-MX" dirty="0"/>
              <a:t>. Una situación que puede acabar por denegar el servicio prestado al resto de clientes de la red.</a:t>
            </a:r>
          </a:p>
          <a:p>
            <a:endParaRPr lang="en-US" dirty="0"/>
          </a:p>
        </p:txBody>
      </p:sp>
    </p:spTree>
    <p:extLst>
      <p:ext uri="{BB962C8B-B14F-4D97-AF65-F5344CB8AC3E}">
        <p14:creationId xmlns:p14="http://schemas.microsoft.com/office/powerpoint/2010/main" val="260659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0" y="889844"/>
            <a:ext cx="6096000" cy="5078313"/>
          </a:xfrm>
          <a:prstGeom prst="rect">
            <a:avLst/>
          </a:prstGeom>
        </p:spPr>
        <p:txBody>
          <a:bodyPr>
            <a:spAutoFit/>
          </a:bodyPr>
          <a:lstStyle/>
          <a:p>
            <a:r>
              <a:rPr lang="es-MX" dirty="0" err="1">
                <a:solidFill>
                  <a:srgbClr val="444444"/>
                </a:solidFill>
                <a:latin typeface="Lato"/>
              </a:rPr>
              <a:t>Proof</a:t>
            </a:r>
            <a:r>
              <a:rPr lang="es-MX" dirty="0">
                <a:solidFill>
                  <a:srgbClr val="444444"/>
                </a:solidFill>
                <a:latin typeface="Lato"/>
              </a:rPr>
              <a:t> of </a:t>
            </a:r>
            <a:r>
              <a:rPr lang="es-MX" dirty="0" err="1">
                <a:solidFill>
                  <a:srgbClr val="444444"/>
                </a:solidFill>
                <a:latin typeface="Lato"/>
              </a:rPr>
              <a:t>Stake</a:t>
            </a:r>
            <a:r>
              <a:rPr lang="es-MX" dirty="0">
                <a:solidFill>
                  <a:srgbClr val="444444"/>
                </a:solidFill>
                <a:latin typeface="Lato"/>
              </a:rPr>
              <a:t> (</a:t>
            </a:r>
            <a:r>
              <a:rPr lang="es-MX" dirty="0" err="1">
                <a:solidFill>
                  <a:srgbClr val="444444"/>
                </a:solidFill>
                <a:latin typeface="Lato"/>
              </a:rPr>
              <a:t>PoS</a:t>
            </a:r>
            <a:r>
              <a:rPr lang="es-MX" dirty="0">
                <a:solidFill>
                  <a:srgbClr val="444444"/>
                </a:solidFill>
                <a:latin typeface="Lato"/>
              </a:rPr>
              <a:t>), o literalmente </a:t>
            </a:r>
            <a:r>
              <a:rPr lang="es-MX" i="1" dirty="0">
                <a:solidFill>
                  <a:srgbClr val="444444"/>
                </a:solidFill>
                <a:latin typeface="Lato"/>
              </a:rPr>
              <a:t>prueba de participación</a:t>
            </a:r>
            <a:r>
              <a:rPr lang="es-MX" dirty="0">
                <a:solidFill>
                  <a:srgbClr val="444444"/>
                </a:solidFill>
                <a:latin typeface="Lato"/>
              </a:rPr>
              <a:t>, es otro mecanismo popular de consenso en las redes </a:t>
            </a:r>
            <a:r>
              <a:rPr lang="es-MX" dirty="0" err="1">
                <a:solidFill>
                  <a:srgbClr val="444444"/>
                </a:solidFill>
                <a:latin typeface="Lato"/>
              </a:rPr>
              <a:t>blockchain</a:t>
            </a:r>
            <a:r>
              <a:rPr lang="es-MX" dirty="0">
                <a:solidFill>
                  <a:srgbClr val="444444"/>
                </a:solidFill>
                <a:latin typeface="Lato"/>
              </a:rPr>
              <a:t>.</a:t>
            </a:r>
          </a:p>
          <a:p>
            <a:r>
              <a:rPr lang="es-MX" dirty="0">
                <a:solidFill>
                  <a:srgbClr val="444444"/>
                </a:solidFill>
                <a:latin typeface="Lato"/>
              </a:rPr>
              <a:t>En el mecanismo </a:t>
            </a:r>
            <a:r>
              <a:rPr lang="es-MX" dirty="0" err="1">
                <a:solidFill>
                  <a:srgbClr val="444444"/>
                </a:solidFill>
                <a:latin typeface="Lato"/>
              </a:rPr>
              <a:t>PoS</a:t>
            </a:r>
            <a:r>
              <a:rPr lang="es-MX" dirty="0">
                <a:solidFill>
                  <a:srgbClr val="444444"/>
                </a:solidFill>
                <a:latin typeface="Lato"/>
              </a:rPr>
              <a:t>, no hay rompecabezas que resolver y no hay minería. Por cada transacción en una red que utiliza este mecanismo, los usuarios pagan una tarifa muy pequeña a los validadores de la red.</a:t>
            </a:r>
          </a:p>
          <a:p>
            <a:r>
              <a:rPr lang="es-MX" dirty="0">
                <a:solidFill>
                  <a:srgbClr val="444444"/>
                </a:solidFill>
                <a:latin typeface="Lato"/>
              </a:rPr>
              <a:t>¿Y cómo se recompensa a los validadores? Básicamente, a través de la cantidad de </a:t>
            </a:r>
            <a:r>
              <a:rPr lang="es-MX" dirty="0" err="1">
                <a:solidFill>
                  <a:srgbClr val="444444"/>
                </a:solidFill>
                <a:latin typeface="Lato"/>
              </a:rPr>
              <a:t>criptomonedas</a:t>
            </a:r>
            <a:r>
              <a:rPr lang="es-MX" dirty="0">
                <a:solidFill>
                  <a:srgbClr val="444444"/>
                </a:solidFill>
                <a:latin typeface="Lato"/>
              </a:rPr>
              <a:t> que poseen.</a:t>
            </a:r>
          </a:p>
          <a:p>
            <a:r>
              <a:rPr lang="es-MX" dirty="0">
                <a:solidFill>
                  <a:srgbClr val="444444"/>
                </a:solidFill>
                <a:latin typeface="Lato"/>
              </a:rPr>
              <a:t>Así, un usuario que posea 10 monedas será recompensado diez veces más que un usuario que posea sólo 1 monda.</a:t>
            </a:r>
          </a:p>
          <a:p>
            <a:r>
              <a:rPr lang="es-MX" dirty="0">
                <a:solidFill>
                  <a:srgbClr val="444444"/>
                </a:solidFill>
                <a:latin typeface="Lato"/>
              </a:rPr>
              <a:t>Como no hay minería, todas las monedas disponibles ya existen de antemano. Algunos de los ejemplos más famosos son EOS y </a:t>
            </a:r>
            <a:r>
              <a:rPr lang="es-MX" dirty="0" err="1">
                <a:solidFill>
                  <a:srgbClr val="444444"/>
                </a:solidFill>
                <a:latin typeface="Lato"/>
              </a:rPr>
              <a:t>Tezos</a:t>
            </a:r>
            <a:r>
              <a:rPr lang="es-MX" dirty="0">
                <a:solidFill>
                  <a:srgbClr val="444444"/>
                </a:solidFill>
                <a:latin typeface="Lato"/>
              </a:rPr>
              <a:t>. </a:t>
            </a:r>
            <a:r>
              <a:rPr lang="es-MX" dirty="0" err="1">
                <a:solidFill>
                  <a:srgbClr val="444444"/>
                </a:solidFill>
                <a:latin typeface="Lato"/>
              </a:rPr>
              <a:t>Ethereum</a:t>
            </a:r>
            <a:r>
              <a:rPr lang="es-MX" dirty="0">
                <a:solidFill>
                  <a:srgbClr val="444444"/>
                </a:solidFill>
                <a:latin typeface="Lato"/>
              </a:rPr>
              <a:t>, que es la segunda mayor </a:t>
            </a:r>
            <a:r>
              <a:rPr lang="es-MX" dirty="0" err="1">
                <a:solidFill>
                  <a:srgbClr val="444444"/>
                </a:solidFill>
                <a:latin typeface="Lato"/>
              </a:rPr>
              <a:t>criptomoneda</a:t>
            </a:r>
            <a:r>
              <a:rPr lang="es-MX" dirty="0">
                <a:solidFill>
                  <a:srgbClr val="444444"/>
                </a:solidFill>
                <a:latin typeface="Lato"/>
              </a:rPr>
              <a:t> en términos de capitalización de mercado, tiene la intención de migrar a este modelo a lo largo de este año.</a:t>
            </a:r>
            <a:endParaRPr lang="es-MX" b="0" i="0" dirty="0">
              <a:solidFill>
                <a:srgbClr val="444444"/>
              </a:solidFill>
              <a:effectLst/>
              <a:latin typeface="Lato"/>
            </a:endParaRPr>
          </a:p>
        </p:txBody>
      </p:sp>
    </p:spTree>
    <p:extLst>
      <p:ext uri="{BB962C8B-B14F-4D97-AF65-F5344CB8AC3E}">
        <p14:creationId xmlns:p14="http://schemas.microsoft.com/office/powerpoint/2010/main" val="200369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p:cNvPr>
          <p:cNvSpPr/>
          <p:nvPr/>
        </p:nvSpPr>
        <p:spPr>
          <a:xfrm>
            <a:off x="2215540" y="528236"/>
            <a:ext cx="6096000" cy="3416320"/>
          </a:xfrm>
          <a:prstGeom prst="rect">
            <a:avLst/>
          </a:prstGeom>
        </p:spPr>
        <p:txBody>
          <a:bodyPr>
            <a:spAutoFit/>
          </a:bodyPr>
          <a:lstStyle/>
          <a:p>
            <a:r>
              <a:rPr lang="es-MX" b="1" dirty="0" smtClean="0">
                <a:solidFill>
                  <a:srgbClr val="202124"/>
                </a:solidFill>
                <a:latin typeface="arial" panose="020B0604020202020204" pitchFamily="34" charset="0"/>
              </a:rPr>
              <a:t>Qué es un </a:t>
            </a:r>
            <a:r>
              <a:rPr lang="es-MX" b="1" dirty="0" err="1" smtClean="0">
                <a:solidFill>
                  <a:srgbClr val="202124"/>
                </a:solidFill>
                <a:latin typeface="arial" panose="020B0604020202020204" pitchFamily="34" charset="0"/>
              </a:rPr>
              <a:t>Wallet</a:t>
            </a:r>
            <a:r>
              <a:rPr lang="es-MX" b="1" dirty="0" smtClean="0">
                <a:solidFill>
                  <a:srgbClr val="202124"/>
                </a:solidFill>
                <a:latin typeface="arial" panose="020B0604020202020204" pitchFamily="34" charset="0"/>
              </a:rPr>
              <a:t> y que es un Exchange. Que </a:t>
            </a:r>
          </a:p>
          <a:p>
            <a:r>
              <a:rPr lang="es-MX" b="1" dirty="0" err="1" smtClean="0">
                <a:solidFill>
                  <a:srgbClr val="202124"/>
                </a:solidFill>
                <a:latin typeface="arial" panose="020B0604020202020204" pitchFamily="34" charset="0"/>
              </a:rPr>
              <a:t>siginifica</a:t>
            </a:r>
            <a:r>
              <a:rPr lang="es-MX" b="1" dirty="0" smtClean="0">
                <a:solidFill>
                  <a:srgbClr val="202124"/>
                </a:solidFill>
                <a:latin typeface="arial" panose="020B0604020202020204" pitchFamily="34" charset="0"/>
              </a:rPr>
              <a:t> P2P.</a:t>
            </a:r>
          </a:p>
          <a:p>
            <a:endParaRPr lang="es-MX" b="1" dirty="0" smtClean="0">
              <a:solidFill>
                <a:srgbClr val="202124"/>
              </a:solidFill>
              <a:latin typeface="arial" panose="020B0604020202020204" pitchFamily="34" charset="0"/>
            </a:endParaRPr>
          </a:p>
          <a:p>
            <a:endParaRPr lang="es-MX" b="1" dirty="0">
              <a:solidFill>
                <a:srgbClr val="202124"/>
              </a:solidFill>
              <a:latin typeface="arial" panose="020B0604020202020204" pitchFamily="34" charset="0"/>
            </a:endParaRPr>
          </a:p>
          <a:p>
            <a:endParaRPr lang="es-MX" b="1" dirty="0" smtClean="0">
              <a:solidFill>
                <a:srgbClr val="202124"/>
              </a:solidFill>
              <a:latin typeface="arial" panose="020B0604020202020204" pitchFamily="34" charset="0"/>
            </a:endParaRPr>
          </a:p>
          <a:p>
            <a:endParaRPr lang="es-MX" b="1" dirty="0">
              <a:solidFill>
                <a:srgbClr val="202124"/>
              </a:solidFill>
              <a:latin typeface="arial" panose="020B0604020202020204" pitchFamily="34" charset="0"/>
            </a:endParaRPr>
          </a:p>
          <a:p>
            <a:r>
              <a:rPr lang="es-MX" b="1" dirty="0" smtClean="0">
                <a:solidFill>
                  <a:srgbClr val="202124"/>
                </a:solidFill>
                <a:latin typeface="arial" panose="020B0604020202020204" pitchFamily="34" charset="0"/>
                <a:hlinkClick r:id="rId2"/>
              </a:rPr>
              <a:t>https://www.youtube.com/watch?v=Gc2en3nHxA4&amp;feature=youtu.be</a:t>
            </a:r>
            <a:endParaRPr lang="es-MX" b="1" dirty="0" smtClean="0">
              <a:solidFill>
                <a:srgbClr val="202124"/>
              </a:solidFill>
              <a:latin typeface="arial" panose="020B0604020202020204" pitchFamily="34" charset="0"/>
            </a:endParaRPr>
          </a:p>
          <a:p>
            <a:endParaRPr lang="es-MX" b="1" dirty="0">
              <a:solidFill>
                <a:srgbClr val="202124"/>
              </a:solidFill>
              <a:latin typeface="arial" panose="020B0604020202020204" pitchFamily="34" charset="0"/>
            </a:endParaRPr>
          </a:p>
          <a:p>
            <a:r>
              <a:rPr lang="es-MX" b="1" dirty="0" smtClean="0">
                <a:solidFill>
                  <a:srgbClr val="202124"/>
                </a:solidFill>
                <a:latin typeface="arial" panose="020B0604020202020204" pitchFamily="34" charset="0"/>
                <a:hlinkClick r:id="rId3"/>
              </a:rPr>
              <a:t>https://www.youtube.com/watch?v=bBC-nXj3Ng4</a:t>
            </a:r>
            <a:endParaRPr lang="es-MX" b="1" dirty="0" smtClean="0">
              <a:solidFill>
                <a:srgbClr val="202124"/>
              </a:solidFill>
              <a:latin typeface="arial" panose="020B0604020202020204" pitchFamily="34" charset="0"/>
            </a:endParaRPr>
          </a:p>
          <a:p>
            <a:r>
              <a:rPr lang="es-MX" b="1" dirty="0" smtClean="0">
                <a:solidFill>
                  <a:srgbClr val="202124"/>
                </a:solidFill>
                <a:latin typeface="arial" panose="020B0604020202020204" pitchFamily="34" charset="0"/>
              </a:rPr>
              <a:t>https://www.youtube.com/watch?v=bBC-nXj3Ng4</a:t>
            </a:r>
          </a:p>
          <a:p>
            <a:endParaRPr lang="es-MX" b="1" dirty="0">
              <a:solidFill>
                <a:srgbClr val="202124"/>
              </a:solidFill>
              <a:latin typeface="arial" panose="020B0604020202020204" pitchFamily="34" charset="0"/>
            </a:endParaRPr>
          </a:p>
        </p:txBody>
      </p:sp>
    </p:spTree>
    <p:extLst>
      <p:ext uri="{BB962C8B-B14F-4D97-AF65-F5344CB8AC3E}">
        <p14:creationId xmlns:p14="http://schemas.microsoft.com/office/powerpoint/2010/main" val="2659765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313709" y="0"/>
            <a:ext cx="6905008" cy="6743330"/>
          </a:xfrm>
          <a:prstGeom prst="rect">
            <a:avLst/>
          </a:prstGeom>
        </p:spPr>
      </p:pic>
    </p:spTree>
    <p:extLst>
      <p:ext uri="{BB962C8B-B14F-4D97-AF65-F5344CB8AC3E}">
        <p14:creationId xmlns:p14="http://schemas.microsoft.com/office/powerpoint/2010/main" val="295795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951020" y="167944"/>
            <a:ext cx="5708072" cy="6544371"/>
          </a:xfrm>
          <a:prstGeom prst="rect">
            <a:avLst/>
          </a:prstGeom>
        </p:spPr>
      </p:pic>
    </p:spTree>
    <p:extLst>
      <p:ext uri="{BB962C8B-B14F-4D97-AF65-F5344CB8AC3E}">
        <p14:creationId xmlns:p14="http://schemas.microsoft.com/office/powerpoint/2010/main" val="426064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848584" y="124691"/>
            <a:ext cx="6717513" cy="6605109"/>
          </a:xfrm>
          <a:prstGeom prst="rect">
            <a:avLst/>
          </a:prstGeom>
        </p:spPr>
      </p:pic>
    </p:spTree>
    <p:extLst>
      <p:ext uri="{BB962C8B-B14F-4D97-AF65-F5344CB8AC3E}">
        <p14:creationId xmlns:p14="http://schemas.microsoft.com/office/powerpoint/2010/main" val="1990505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604655" y="148643"/>
            <a:ext cx="6707563" cy="6593648"/>
          </a:xfrm>
          <a:prstGeom prst="rect">
            <a:avLst/>
          </a:prstGeom>
        </p:spPr>
      </p:pic>
    </p:spTree>
    <p:extLst>
      <p:ext uri="{BB962C8B-B14F-4D97-AF65-F5344CB8AC3E}">
        <p14:creationId xmlns:p14="http://schemas.microsoft.com/office/powerpoint/2010/main" val="2827721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992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50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¿Qué es el dinero?</a:t>
            </a:r>
            <a:endParaRPr lang="en-US" dirty="0"/>
          </a:p>
        </p:txBody>
      </p:sp>
      <p:sp>
        <p:nvSpPr>
          <p:cNvPr id="3" name="Marcador de contenido 2"/>
          <p:cNvSpPr>
            <a:spLocks noGrp="1"/>
          </p:cNvSpPr>
          <p:nvPr>
            <p:ph idx="1"/>
          </p:nvPr>
        </p:nvSpPr>
        <p:spPr/>
        <p:txBody>
          <a:bodyPr/>
          <a:lstStyle/>
          <a:p>
            <a:r>
              <a:rPr lang="es-MX" b="1" dirty="0" smtClean="0"/>
              <a:t>Dinero es</a:t>
            </a:r>
            <a:r>
              <a:rPr lang="es-MX" dirty="0" smtClean="0"/>
              <a:t> </a:t>
            </a:r>
            <a:r>
              <a:rPr lang="es-MX" dirty="0"/>
              <a:t>todo activo o bien aceptado como medio de pago o medición del valor por los agentes económicos para sus intercambios y además cumple con la función de ser unidad de cuenta y depósito de valor. Las monedas y billetes en circulación son la forma final adoptada por las economías como </a:t>
            </a:r>
            <a:r>
              <a:rPr lang="es-MX" b="1" dirty="0"/>
              <a:t>dinero</a:t>
            </a:r>
            <a:r>
              <a:rPr lang="es-MX" dirty="0" smtClean="0"/>
              <a:t>.</a:t>
            </a:r>
          </a:p>
          <a:p>
            <a:r>
              <a:rPr lang="es-MX" dirty="0" err="1" smtClean="0"/>
              <a:t>Carateristicas</a:t>
            </a:r>
            <a:r>
              <a:rPr lang="es-MX" dirty="0" smtClean="0"/>
              <a:t> principales</a:t>
            </a:r>
          </a:p>
          <a:p>
            <a:r>
              <a:rPr lang="es-MX" dirty="0" smtClean="0"/>
              <a:t>1-Medio de pago	</a:t>
            </a:r>
          </a:p>
          <a:p>
            <a:r>
              <a:rPr lang="es-MX" dirty="0" smtClean="0"/>
              <a:t>2-Unidad de cuenta</a:t>
            </a:r>
          </a:p>
          <a:p>
            <a:r>
              <a:rPr lang="es-MX" dirty="0" smtClean="0"/>
              <a:t>3-Depósito de valor</a:t>
            </a:r>
            <a:endParaRPr lang="en-US" dirty="0"/>
          </a:p>
        </p:txBody>
      </p:sp>
    </p:spTree>
    <p:extLst>
      <p:ext uri="{BB962C8B-B14F-4D97-AF65-F5344CB8AC3E}">
        <p14:creationId xmlns:p14="http://schemas.microsoft.com/office/powerpoint/2010/main" val="2087531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6523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4113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263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92332" y="915674"/>
            <a:ext cx="9831611" cy="5533761"/>
          </a:xfrm>
          <a:prstGeom prst="rect">
            <a:avLst/>
          </a:prstGeom>
        </p:spPr>
      </p:pic>
    </p:spTree>
    <p:extLst>
      <p:ext uri="{BB962C8B-B14F-4D97-AF65-F5344CB8AC3E}">
        <p14:creationId xmlns:p14="http://schemas.microsoft.com/office/powerpoint/2010/main" val="1592956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81825" y="-124321"/>
            <a:ext cx="12355649" cy="7106642"/>
          </a:xfrm>
          <a:prstGeom prst="rect">
            <a:avLst/>
          </a:prstGeom>
        </p:spPr>
      </p:pic>
    </p:spTree>
    <p:extLst>
      <p:ext uri="{BB962C8B-B14F-4D97-AF65-F5344CB8AC3E}">
        <p14:creationId xmlns:p14="http://schemas.microsoft.com/office/powerpoint/2010/main" val="3466420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44762" y="214968"/>
            <a:ext cx="11947238" cy="6865099"/>
          </a:xfrm>
          <a:prstGeom prst="rect">
            <a:avLst/>
          </a:prstGeom>
        </p:spPr>
      </p:pic>
    </p:spTree>
    <p:extLst>
      <p:ext uri="{BB962C8B-B14F-4D97-AF65-F5344CB8AC3E}">
        <p14:creationId xmlns:p14="http://schemas.microsoft.com/office/powerpoint/2010/main" val="3352161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83771" y="269138"/>
            <a:ext cx="11122785" cy="6680302"/>
          </a:xfrm>
          <a:prstGeom prst="rect">
            <a:avLst/>
          </a:prstGeom>
        </p:spPr>
      </p:pic>
    </p:spTree>
    <p:extLst>
      <p:ext uri="{BB962C8B-B14F-4D97-AF65-F5344CB8AC3E}">
        <p14:creationId xmlns:p14="http://schemas.microsoft.com/office/powerpoint/2010/main" val="343114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5720"/>
            <a:ext cx="11504337" cy="6460394"/>
          </a:xfrm>
          <a:prstGeom prst="rect">
            <a:avLst/>
          </a:prstGeom>
        </p:spPr>
      </p:pic>
    </p:spTree>
    <p:extLst>
      <p:ext uri="{BB962C8B-B14F-4D97-AF65-F5344CB8AC3E}">
        <p14:creationId xmlns:p14="http://schemas.microsoft.com/office/powerpoint/2010/main" val="894812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33577"/>
            <a:ext cx="12674429" cy="7059553"/>
          </a:xfrm>
          <a:prstGeom prst="rect">
            <a:avLst/>
          </a:prstGeom>
        </p:spPr>
      </p:pic>
    </p:spTree>
    <p:extLst>
      <p:ext uri="{BB962C8B-B14F-4D97-AF65-F5344CB8AC3E}">
        <p14:creationId xmlns:p14="http://schemas.microsoft.com/office/powerpoint/2010/main" val="6174973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403</TotalTime>
  <Words>363</Words>
  <Application>Microsoft Office PowerPoint</Application>
  <PresentationFormat>Panorámica</PresentationFormat>
  <Paragraphs>48</Paragraphs>
  <Slides>32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32</vt:i4>
      </vt:variant>
    </vt:vector>
  </HeadingPairs>
  <TitlesOfParts>
    <vt:vector size="40" baseType="lpstr">
      <vt:lpstr>Arial</vt:lpstr>
      <vt:lpstr>Arial</vt:lpstr>
      <vt:lpstr>Century Gothic</vt:lpstr>
      <vt:lpstr>Lato</vt:lpstr>
      <vt:lpstr>Open Sans</vt:lpstr>
      <vt:lpstr>Roboto</vt:lpstr>
      <vt:lpstr>Wingdings 3</vt:lpstr>
      <vt:lpstr>Ion</vt:lpstr>
      <vt:lpstr>Curso introductorio : “CRIPTOMONEDAS”</vt:lpstr>
      <vt:lpstr> ¿Qué es una CRIPTOMONEDA?</vt:lpstr>
      <vt:lpstr>¿Qué es el dinero?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introductorio a las: “CRIPTOMONEDAS”</dc:title>
  <dc:creator>Usuario de Windows</dc:creator>
  <cp:lastModifiedBy>Usuario de Windows</cp:lastModifiedBy>
  <cp:revision>37</cp:revision>
  <dcterms:created xsi:type="dcterms:W3CDTF">2021-02-11T00:22:37Z</dcterms:created>
  <dcterms:modified xsi:type="dcterms:W3CDTF">2021-02-13T00:01:13Z</dcterms:modified>
</cp:coreProperties>
</file>